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CF136-9263-4C86-AE69-7C10288CB0A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99041A-9583-447D-BC70-269BE3D09BFA}">
      <dgm:prSet/>
      <dgm:spPr/>
      <dgm:t>
        <a:bodyPr/>
        <a:lstStyle/>
        <a:p>
          <a:r>
            <a:rPr lang="en-CA" dirty="0"/>
            <a:t>Introduction</a:t>
          </a:r>
          <a:endParaRPr lang="en-US" dirty="0"/>
        </a:p>
      </dgm:t>
    </dgm:pt>
    <dgm:pt modelId="{B279A079-7A91-4756-A408-3847B9DDE51A}" type="parTrans" cxnId="{878B339A-3634-42E9-9632-ECEDD54F7A14}">
      <dgm:prSet/>
      <dgm:spPr/>
      <dgm:t>
        <a:bodyPr/>
        <a:lstStyle/>
        <a:p>
          <a:endParaRPr lang="en-US"/>
        </a:p>
      </dgm:t>
    </dgm:pt>
    <dgm:pt modelId="{D82EA464-592C-4F90-B641-947B8CE9CFBA}" type="sibTrans" cxnId="{878B339A-3634-42E9-9632-ECEDD54F7A14}">
      <dgm:prSet/>
      <dgm:spPr/>
      <dgm:t>
        <a:bodyPr/>
        <a:lstStyle/>
        <a:p>
          <a:endParaRPr lang="en-US"/>
        </a:p>
      </dgm:t>
    </dgm:pt>
    <dgm:pt modelId="{BEC06F08-71B7-4D39-9B56-E8A2CBC9AC81}">
      <dgm:prSet/>
      <dgm:spPr/>
      <dgm:t>
        <a:bodyPr/>
        <a:lstStyle/>
        <a:p>
          <a:r>
            <a:rPr lang="en-CA" dirty="0"/>
            <a:t>Design Flow</a:t>
          </a:r>
          <a:endParaRPr lang="en-US" dirty="0"/>
        </a:p>
      </dgm:t>
    </dgm:pt>
    <dgm:pt modelId="{9D7CD148-B150-415F-85DF-C32F2F7BA412}" type="parTrans" cxnId="{A786C79D-D4A5-4CAB-9503-3E83A83B6B4E}">
      <dgm:prSet/>
      <dgm:spPr/>
      <dgm:t>
        <a:bodyPr/>
        <a:lstStyle/>
        <a:p>
          <a:endParaRPr lang="en-US"/>
        </a:p>
      </dgm:t>
    </dgm:pt>
    <dgm:pt modelId="{F7CF5F86-461A-4951-8D57-0A93A024B8A7}" type="sibTrans" cxnId="{A786C79D-D4A5-4CAB-9503-3E83A83B6B4E}">
      <dgm:prSet/>
      <dgm:spPr/>
      <dgm:t>
        <a:bodyPr/>
        <a:lstStyle/>
        <a:p>
          <a:endParaRPr lang="en-US"/>
        </a:p>
      </dgm:t>
    </dgm:pt>
    <dgm:pt modelId="{7E1DE11F-D8E6-422D-92AB-24C95A26F75D}">
      <dgm:prSet/>
      <dgm:spPr/>
      <dgm:t>
        <a:bodyPr/>
        <a:lstStyle/>
        <a:p>
          <a:r>
            <a:rPr lang="en-CA"/>
            <a:t>Data Extraction</a:t>
          </a:r>
          <a:endParaRPr lang="en-US"/>
        </a:p>
      </dgm:t>
    </dgm:pt>
    <dgm:pt modelId="{1761FEA5-DB3E-4A7F-9F76-85046182C3A6}" type="parTrans" cxnId="{779F66D1-7229-442B-A27D-3981ABF97801}">
      <dgm:prSet/>
      <dgm:spPr/>
      <dgm:t>
        <a:bodyPr/>
        <a:lstStyle/>
        <a:p>
          <a:endParaRPr lang="en-US"/>
        </a:p>
      </dgm:t>
    </dgm:pt>
    <dgm:pt modelId="{A5BC35DB-9F97-40B7-8BC7-5AF9AF55C272}" type="sibTrans" cxnId="{779F66D1-7229-442B-A27D-3981ABF97801}">
      <dgm:prSet/>
      <dgm:spPr/>
      <dgm:t>
        <a:bodyPr/>
        <a:lstStyle/>
        <a:p>
          <a:endParaRPr lang="en-US"/>
        </a:p>
      </dgm:t>
    </dgm:pt>
    <dgm:pt modelId="{23F86689-0157-41A6-8507-35D12685CA4D}">
      <dgm:prSet/>
      <dgm:spPr/>
      <dgm:t>
        <a:bodyPr/>
        <a:lstStyle/>
        <a:p>
          <a:r>
            <a:rPr lang="en-CA"/>
            <a:t>Data Ingestion – Kafka</a:t>
          </a:r>
          <a:endParaRPr lang="en-US"/>
        </a:p>
      </dgm:t>
    </dgm:pt>
    <dgm:pt modelId="{93CB49EA-7915-45EC-813F-2C61FBDC970E}" type="parTrans" cxnId="{8542CA27-96FA-46ED-8C84-297FF8757B72}">
      <dgm:prSet/>
      <dgm:spPr/>
      <dgm:t>
        <a:bodyPr/>
        <a:lstStyle/>
        <a:p>
          <a:endParaRPr lang="en-US"/>
        </a:p>
      </dgm:t>
    </dgm:pt>
    <dgm:pt modelId="{7072B015-7417-4CE9-BC81-0D49F75903D0}" type="sibTrans" cxnId="{8542CA27-96FA-46ED-8C84-297FF8757B72}">
      <dgm:prSet/>
      <dgm:spPr/>
      <dgm:t>
        <a:bodyPr/>
        <a:lstStyle/>
        <a:p>
          <a:endParaRPr lang="en-US"/>
        </a:p>
      </dgm:t>
    </dgm:pt>
    <dgm:pt modelId="{22B6DC1C-2767-4AC6-85BE-783645618282}">
      <dgm:prSet/>
      <dgm:spPr/>
      <dgm:t>
        <a:bodyPr/>
        <a:lstStyle/>
        <a:p>
          <a:r>
            <a:rPr lang="en-CA"/>
            <a:t>Data Storage -  MongoDB</a:t>
          </a:r>
          <a:endParaRPr lang="en-US"/>
        </a:p>
      </dgm:t>
    </dgm:pt>
    <dgm:pt modelId="{0FF9C112-643B-4FE1-BC32-256C125BAA40}" type="parTrans" cxnId="{9844D6CE-9CFA-494F-8918-BBC4DACAE014}">
      <dgm:prSet/>
      <dgm:spPr/>
      <dgm:t>
        <a:bodyPr/>
        <a:lstStyle/>
        <a:p>
          <a:endParaRPr lang="en-US"/>
        </a:p>
      </dgm:t>
    </dgm:pt>
    <dgm:pt modelId="{38C88276-7BB9-47D0-8E90-50F6AC24EE28}" type="sibTrans" cxnId="{9844D6CE-9CFA-494F-8918-BBC4DACAE014}">
      <dgm:prSet/>
      <dgm:spPr/>
      <dgm:t>
        <a:bodyPr/>
        <a:lstStyle/>
        <a:p>
          <a:endParaRPr lang="en-US"/>
        </a:p>
      </dgm:t>
    </dgm:pt>
    <dgm:pt modelId="{0219F1E4-D810-494A-BC79-1F742112B4D0}">
      <dgm:prSet/>
      <dgm:spPr/>
      <dgm:t>
        <a:bodyPr/>
        <a:lstStyle/>
        <a:p>
          <a:r>
            <a:rPr lang="en-CA" dirty="0"/>
            <a:t>Data Transformation - Spark</a:t>
          </a:r>
          <a:endParaRPr lang="en-US" dirty="0"/>
        </a:p>
      </dgm:t>
    </dgm:pt>
    <dgm:pt modelId="{F9EB285E-6AA5-454A-9E49-56074763BE12}" type="parTrans" cxnId="{056906FB-2F1B-4C9B-A32B-AD0050A3586D}">
      <dgm:prSet/>
      <dgm:spPr/>
      <dgm:t>
        <a:bodyPr/>
        <a:lstStyle/>
        <a:p>
          <a:endParaRPr lang="en-US"/>
        </a:p>
      </dgm:t>
    </dgm:pt>
    <dgm:pt modelId="{15F9420F-06FC-41BE-B625-037FEFAFBE7D}" type="sibTrans" cxnId="{056906FB-2F1B-4C9B-A32B-AD0050A3586D}">
      <dgm:prSet/>
      <dgm:spPr/>
      <dgm:t>
        <a:bodyPr/>
        <a:lstStyle/>
        <a:p>
          <a:endParaRPr lang="en-US"/>
        </a:p>
      </dgm:t>
    </dgm:pt>
    <dgm:pt modelId="{2A332091-FFBF-4AB0-B4F9-DFF999544CA4}">
      <dgm:prSet/>
      <dgm:spPr/>
      <dgm:t>
        <a:bodyPr/>
        <a:lstStyle/>
        <a:p>
          <a:r>
            <a:rPr lang="en-CA"/>
            <a:t>Data Visualization- Zeppelin</a:t>
          </a:r>
          <a:endParaRPr lang="en-US" dirty="0"/>
        </a:p>
      </dgm:t>
    </dgm:pt>
    <dgm:pt modelId="{55006752-A50A-4AE7-B703-8C8FEE23BBE0}" type="parTrans" cxnId="{DFFD3930-15F8-4DAA-9D1D-564F8936051F}">
      <dgm:prSet/>
      <dgm:spPr/>
      <dgm:t>
        <a:bodyPr/>
        <a:lstStyle/>
        <a:p>
          <a:endParaRPr lang="en-CA"/>
        </a:p>
      </dgm:t>
    </dgm:pt>
    <dgm:pt modelId="{F7C62CCF-3E8D-41E7-B964-325C7B6E3673}" type="sibTrans" cxnId="{DFFD3930-15F8-4DAA-9D1D-564F8936051F}">
      <dgm:prSet/>
      <dgm:spPr/>
      <dgm:t>
        <a:bodyPr/>
        <a:lstStyle/>
        <a:p>
          <a:endParaRPr lang="en-CA"/>
        </a:p>
      </dgm:t>
    </dgm:pt>
    <dgm:pt modelId="{335492E4-3E77-4119-B74F-8EFC690BC9D5}" type="pres">
      <dgm:prSet presAssocID="{ADFCF136-9263-4C86-AE69-7C10288CB0A2}" presName="linear" presStyleCnt="0">
        <dgm:presLayoutVars>
          <dgm:animLvl val="lvl"/>
          <dgm:resizeHandles val="exact"/>
        </dgm:presLayoutVars>
      </dgm:prSet>
      <dgm:spPr/>
    </dgm:pt>
    <dgm:pt modelId="{1EE95491-4812-4954-881A-043BFA3A3797}" type="pres">
      <dgm:prSet presAssocID="{9A99041A-9583-447D-BC70-269BE3D09BF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9700D83-49AF-4808-A1C5-A8057281930C}" type="pres">
      <dgm:prSet presAssocID="{D82EA464-592C-4F90-B641-947B8CE9CFBA}" presName="spacer" presStyleCnt="0"/>
      <dgm:spPr/>
    </dgm:pt>
    <dgm:pt modelId="{F6716A7A-A82C-4F6A-ACFD-FD4C3330F1E6}" type="pres">
      <dgm:prSet presAssocID="{BEC06F08-71B7-4D39-9B56-E8A2CBC9AC8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17F4150-EF1B-41B0-A7F6-22B270CB5240}" type="pres">
      <dgm:prSet presAssocID="{F7CF5F86-461A-4951-8D57-0A93A024B8A7}" presName="spacer" presStyleCnt="0"/>
      <dgm:spPr/>
    </dgm:pt>
    <dgm:pt modelId="{299B5770-4FF9-4E92-AB1B-92CF91A346D8}" type="pres">
      <dgm:prSet presAssocID="{7E1DE11F-D8E6-422D-92AB-24C95A26F75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7C863F9-65BA-4B4A-9ABD-FDAB2D79225C}" type="pres">
      <dgm:prSet presAssocID="{A5BC35DB-9F97-40B7-8BC7-5AF9AF55C272}" presName="spacer" presStyleCnt="0"/>
      <dgm:spPr/>
    </dgm:pt>
    <dgm:pt modelId="{5A6C6220-8064-4E6F-87EA-9AFFCA9F3AAC}" type="pres">
      <dgm:prSet presAssocID="{23F86689-0157-41A6-8507-35D12685CA4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01D5C3E-F8CE-4062-9E37-51B09C7B8AAA}" type="pres">
      <dgm:prSet presAssocID="{7072B015-7417-4CE9-BC81-0D49F75903D0}" presName="spacer" presStyleCnt="0"/>
      <dgm:spPr/>
    </dgm:pt>
    <dgm:pt modelId="{E6F680E1-2F16-45A7-8FAD-59B229773176}" type="pres">
      <dgm:prSet presAssocID="{22B6DC1C-2767-4AC6-85BE-78364561828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2E150DE-7940-4A70-886F-5FEF4B356D23}" type="pres">
      <dgm:prSet presAssocID="{38C88276-7BB9-47D0-8E90-50F6AC24EE28}" presName="spacer" presStyleCnt="0"/>
      <dgm:spPr/>
    </dgm:pt>
    <dgm:pt modelId="{CA784061-C2D1-4397-BDB2-A39E9991B48C}" type="pres">
      <dgm:prSet presAssocID="{0219F1E4-D810-494A-BC79-1F742112B4D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274F413-47C4-4CD4-94DE-7ABBEAACB605}" type="pres">
      <dgm:prSet presAssocID="{15F9420F-06FC-41BE-B625-037FEFAFBE7D}" presName="spacer" presStyleCnt="0"/>
      <dgm:spPr/>
    </dgm:pt>
    <dgm:pt modelId="{F8C82CFE-6A53-414A-A0E5-B818405650E3}" type="pres">
      <dgm:prSet presAssocID="{2A332091-FFBF-4AB0-B4F9-DFF999544CA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542CA27-96FA-46ED-8C84-297FF8757B72}" srcId="{ADFCF136-9263-4C86-AE69-7C10288CB0A2}" destId="{23F86689-0157-41A6-8507-35D12685CA4D}" srcOrd="3" destOrd="0" parTransId="{93CB49EA-7915-45EC-813F-2C61FBDC970E}" sibTransId="{7072B015-7417-4CE9-BC81-0D49F75903D0}"/>
    <dgm:cxn modelId="{AA7F9D28-B573-4D69-A2FB-B2622109DE89}" type="presOf" srcId="{0219F1E4-D810-494A-BC79-1F742112B4D0}" destId="{CA784061-C2D1-4397-BDB2-A39E9991B48C}" srcOrd="0" destOrd="0" presId="urn:microsoft.com/office/officeart/2005/8/layout/vList2"/>
    <dgm:cxn modelId="{DFFD3930-15F8-4DAA-9D1D-564F8936051F}" srcId="{ADFCF136-9263-4C86-AE69-7C10288CB0A2}" destId="{2A332091-FFBF-4AB0-B4F9-DFF999544CA4}" srcOrd="6" destOrd="0" parTransId="{55006752-A50A-4AE7-B703-8C8FEE23BBE0}" sibTransId="{F7C62CCF-3E8D-41E7-B964-325C7B6E3673}"/>
    <dgm:cxn modelId="{0CF7303A-1983-4A79-B1B7-3B592C4ECC4A}" type="presOf" srcId="{22B6DC1C-2767-4AC6-85BE-783645618282}" destId="{E6F680E1-2F16-45A7-8FAD-59B229773176}" srcOrd="0" destOrd="0" presId="urn:microsoft.com/office/officeart/2005/8/layout/vList2"/>
    <dgm:cxn modelId="{5C6A0443-8FE8-4781-B9A4-279ABB0EED8A}" type="presOf" srcId="{23F86689-0157-41A6-8507-35D12685CA4D}" destId="{5A6C6220-8064-4E6F-87EA-9AFFCA9F3AAC}" srcOrd="0" destOrd="0" presId="urn:microsoft.com/office/officeart/2005/8/layout/vList2"/>
    <dgm:cxn modelId="{3C177677-93B5-4F0B-BA05-1C0AE81B8B02}" type="presOf" srcId="{BEC06F08-71B7-4D39-9B56-E8A2CBC9AC81}" destId="{F6716A7A-A82C-4F6A-ACFD-FD4C3330F1E6}" srcOrd="0" destOrd="0" presId="urn:microsoft.com/office/officeart/2005/8/layout/vList2"/>
    <dgm:cxn modelId="{3A972B7C-A74D-4693-8A41-B7DF186FDA3F}" type="presOf" srcId="{ADFCF136-9263-4C86-AE69-7C10288CB0A2}" destId="{335492E4-3E77-4119-B74F-8EFC690BC9D5}" srcOrd="0" destOrd="0" presId="urn:microsoft.com/office/officeart/2005/8/layout/vList2"/>
    <dgm:cxn modelId="{878B339A-3634-42E9-9632-ECEDD54F7A14}" srcId="{ADFCF136-9263-4C86-AE69-7C10288CB0A2}" destId="{9A99041A-9583-447D-BC70-269BE3D09BFA}" srcOrd="0" destOrd="0" parTransId="{B279A079-7A91-4756-A408-3847B9DDE51A}" sibTransId="{D82EA464-592C-4F90-B641-947B8CE9CFBA}"/>
    <dgm:cxn modelId="{A786C79D-D4A5-4CAB-9503-3E83A83B6B4E}" srcId="{ADFCF136-9263-4C86-AE69-7C10288CB0A2}" destId="{BEC06F08-71B7-4D39-9B56-E8A2CBC9AC81}" srcOrd="1" destOrd="0" parTransId="{9D7CD148-B150-415F-85DF-C32F2F7BA412}" sibTransId="{F7CF5F86-461A-4951-8D57-0A93A024B8A7}"/>
    <dgm:cxn modelId="{AC05A1AD-E9AF-47B1-AF3E-1681BF13349D}" type="presOf" srcId="{7E1DE11F-D8E6-422D-92AB-24C95A26F75D}" destId="{299B5770-4FF9-4E92-AB1B-92CF91A346D8}" srcOrd="0" destOrd="0" presId="urn:microsoft.com/office/officeart/2005/8/layout/vList2"/>
    <dgm:cxn modelId="{815121BF-0A0D-417C-97B6-F451E71BD23B}" type="presOf" srcId="{2A332091-FFBF-4AB0-B4F9-DFF999544CA4}" destId="{F8C82CFE-6A53-414A-A0E5-B818405650E3}" srcOrd="0" destOrd="0" presId="urn:microsoft.com/office/officeart/2005/8/layout/vList2"/>
    <dgm:cxn modelId="{9844D6CE-9CFA-494F-8918-BBC4DACAE014}" srcId="{ADFCF136-9263-4C86-AE69-7C10288CB0A2}" destId="{22B6DC1C-2767-4AC6-85BE-783645618282}" srcOrd="4" destOrd="0" parTransId="{0FF9C112-643B-4FE1-BC32-256C125BAA40}" sibTransId="{38C88276-7BB9-47D0-8E90-50F6AC24EE28}"/>
    <dgm:cxn modelId="{779F66D1-7229-442B-A27D-3981ABF97801}" srcId="{ADFCF136-9263-4C86-AE69-7C10288CB0A2}" destId="{7E1DE11F-D8E6-422D-92AB-24C95A26F75D}" srcOrd="2" destOrd="0" parTransId="{1761FEA5-DB3E-4A7F-9F76-85046182C3A6}" sibTransId="{A5BC35DB-9F97-40B7-8BC7-5AF9AF55C272}"/>
    <dgm:cxn modelId="{49F07BD8-13DD-4CF6-BEA9-84FABF99233E}" type="presOf" srcId="{9A99041A-9583-447D-BC70-269BE3D09BFA}" destId="{1EE95491-4812-4954-881A-043BFA3A3797}" srcOrd="0" destOrd="0" presId="urn:microsoft.com/office/officeart/2005/8/layout/vList2"/>
    <dgm:cxn modelId="{056906FB-2F1B-4C9B-A32B-AD0050A3586D}" srcId="{ADFCF136-9263-4C86-AE69-7C10288CB0A2}" destId="{0219F1E4-D810-494A-BC79-1F742112B4D0}" srcOrd="5" destOrd="0" parTransId="{F9EB285E-6AA5-454A-9E49-56074763BE12}" sibTransId="{15F9420F-06FC-41BE-B625-037FEFAFBE7D}"/>
    <dgm:cxn modelId="{3273DEC8-E999-44A1-979C-7919A77F9C21}" type="presParOf" srcId="{335492E4-3E77-4119-B74F-8EFC690BC9D5}" destId="{1EE95491-4812-4954-881A-043BFA3A3797}" srcOrd="0" destOrd="0" presId="urn:microsoft.com/office/officeart/2005/8/layout/vList2"/>
    <dgm:cxn modelId="{863D9DB0-A6CE-467A-ABAE-B0929AB7B745}" type="presParOf" srcId="{335492E4-3E77-4119-B74F-8EFC690BC9D5}" destId="{29700D83-49AF-4808-A1C5-A8057281930C}" srcOrd="1" destOrd="0" presId="urn:microsoft.com/office/officeart/2005/8/layout/vList2"/>
    <dgm:cxn modelId="{E6AED7C0-086A-45F0-8F53-5CC09B115F81}" type="presParOf" srcId="{335492E4-3E77-4119-B74F-8EFC690BC9D5}" destId="{F6716A7A-A82C-4F6A-ACFD-FD4C3330F1E6}" srcOrd="2" destOrd="0" presId="urn:microsoft.com/office/officeart/2005/8/layout/vList2"/>
    <dgm:cxn modelId="{68F288EE-5FF3-4B97-941C-03E9A13C4EAF}" type="presParOf" srcId="{335492E4-3E77-4119-B74F-8EFC690BC9D5}" destId="{D17F4150-EF1B-41B0-A7F6-22B270CB5240}" srcOrd="3" destOrd="0" presId="urn:microsoft.com/office/officeart/2005/8/layout/vList2"/>
    <dgm:cxn modelId="{3A0971E9-0251-49A7-9C82-95AA629AED57}" type="presParOf" srcId="{335492E4-3E77-4119-B74F-8EFC690BC9D5}" destId="{299B5770-4FF9-4E92-AB1B-92CF91A346D8}" srcOrd="4" destOrd="0" presId="urn:microsoft.com/office/officeart/2005/8/layout/vList2"/>
    <dgm:cxn modelId="{D48CBEA8-C618-465A-BFDF-91C8FF30E782}" type="presParOf" srcId="{335492E4-3E77-4119-B74F-8EFC690BC9D5}" destId="{B7C863F9-65BA-4B4A-9ABD-FDAB2D79225C}" srcOrd="5" destOrd="0" presId="urn:microsoft.com/office/officeart/2005/8/layout/vList2"/>
    <dgm:cxn modelId="{8BD5DCDD-1203-4F75-BE35-36AB7B413195}" type="presParOf" srcId="{335492E4-3E77-4119-B74F-8EFC690BC9D5}" destId="{5A6C6220-8064-4E6F-87EA-9AFFCA9F3AAC}" srcOrd="6" destOrd="0" presId="urn:microsoft.com/office/officeart/2005/8/layout/vList2"/>
    <dgm:cxn modelId="{7C06D199-35CB-4602-BAAD-61A133E1834B}" type="presParOf" srcId="{335492E4-3E77-4119-B74F-8EFC690BC9D5}" destId="{401D5C3E-F8CE-4062-9E37-51B09C7B8AAA}" srcOrd="7" destOrd="0" presId="urn:microsoft.com/office/officeart/2005/8/layout/vList2"/>
    <dgm:cxn modelId="{189F7F34-AAFE-4FD4-A550-72490B25B262}" type="presParOf" srcId="{335492E4-3E77-4119-B74F-8EFC690BC9D5}" destId="{E6F680E1-2F16-45A7-8FAD-59B229773176}" srcOrd="8" destOrd="0" presId="urn:microsoft.com/office/officeart/2005/8/layout/vList2"/>
    <dgm:cxn modelId="{E716128B-085C-4C51-9B06-41AA13BE69EA}" type="presParOf" srcId="{335492E4-3E77-4119-B74F-8EFC690BC9D5}" destId="{A2E150DE-7940-4A70-886F-5FEF4B356D23}" srcOrd="9" destOrd="0" presId="urn:microsoft.com/office/officeart/2005/8/layout/vList2"/>
    <dgm:cxn modelId="{C5BBC0D9-AD6C-4BF2-B6B4-055E18BC5CCC}" type="presParOf" srcId="{335492E4-3E77-4119-B74F-8EFC690BC9D5}" destId="{CA784061-C2D1-4397-BDB2-A39E9991B48C}" srcOrd="10" destOrd="0" presId="urn:microsoft.com/office/officeart/2005/8/layout/vList2"/>
    <dgm:cxn modelId="{0982FA3E-5BD7-42FE-9BA4-0D8505013C58}" type="presParOf" srcId="{335492E4-3E77-4119-B74F-8EFC690BC9D5}" destId="{A274F413-47C4-4CD4-94DE-7ABBEAACB605}" srcOrd="11" destOrd="0" presId="urn:microsoft.com/office/officeart/2005/8/layout/vList2"/>
    <dgm:cxn modelId="{CA8F35C0-689E-49BC-8579-18B72EF4F983}" type="presParOf" srcId="{335492E4-3E77-4119-B74F-8EFC690BC9D5}" destId="{F8C82CFE-6A53-414A-A0E5-B818405650E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95491-4812-4954-881A-043BFA3A3797}">
      <dsp:nvSpPr>
        <dsp:cNvPr id="0" name=""/>
        <dsp:cNvSpPr/>
      </dsp:nvSpPr>
      <dsp:spPr>
        <a:xfrm>
          <a:off x="0" y="66634"/>
          <a:ext cx="5115491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Introduction</a:t>
          </a:r>
          <a:endParaRPr lang="en-US" sz="2600" kern="1200" dirty="0"/>
        </a:p>
      </dsp:txBody>
      <dsp:txXfrm>
        <a:off x="30442" y="97076"/>
        <a:ext cx="5054607" cy="562726"/>
      </dsp:txXfrm>
    </dsp:sp>
    <dsp:sp modelId="{F6716A7A-A82C-4F6A-ACFD-FD4C3330F1E6}">
      <dsp:nvSpPr>
        <dsp:cNvPr id="0" name=""/>
        <dsp:cNvSpPr/>
      </dsp:nvSpPr>
      <dsp:spPr>
        <a:xfrm>
          <a:off x="0" y="765124"/>
          <a:ext cx="5115491" cy="623610"/>
        </a:xfrm>
        <a:prstGeom prst="roundRect">
          <a:avLst/>
        </a:prstGeom>
        <a:solidFill>
          <a:schemeClr val="accent2">
            <a:hueOff val="6506"/>
            <a:satOff val="-4479"/>
            <a:lumOff val="-114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Design Flow</a:t>
          </a:r>
          <a:endParaRPr lang="en-US" sz="2600" kern="1200" dirty="0"/>
        </a:p>
      </dsp:txBody>
      <dsp:txXfrm>
        <a:off x="30442" y="795566"/>
        <a:ext cx="5054607" cy="562726"/>
      </dsp:txXfrm>
    </dsp:sp>
    <dsp:sp modelId="{299B5770-4FF9-4E92-AB1B-92CF91A346D8}">
      <dsp:nvSpPr>
        <dsp:cNvPr id="0" name=""/>
        <dsp:cNvSpPr/>
      </dsp:nvSpPr>
      <dsp:spPr>
        <a:xfrm>
          <a:off x="0" y="1463614"/>
          <a:ext cx="5115491" cy="623610"/>
        </a:xfrm>
        <a:prstGeom prst="round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Data Extraction</a:t>
          </a:r>
          <a:endParaRPr lang="en-US" sz="2600" kern="1200"/>
        </a:p>
      </dsp:txBody>
      <dsp:txXfrm>
        <a:off x="30442" y="1494056"/>
        <a:ext cx="5054607" cy="562726"/>
      </dsp:txXfrm>
    </dsp:sp>
    <dsp:sp modelId="{5A6C6220-8064-4E6F-87EA-9AFFCA9F3AAC}">
      <dsp:nvSpPr>
        <dsp:cNvPr id="0" name=""/>
        <dsp:cNvSpPr/>
      </dsp:nvSpPr>
      <dsp:spPr>
        <a:xfrm>
          <a:off x="0" y="2162104"/>
          <a:ext cx="5115491" cy="62361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Data Ingestion – Kafka</a:t>
          </a:r>
          <a:endParaRPr lang="en-US" sz="2600" kern="1200"/>
        </a:p>
      </dsp:txBody>
      <dsp:txXfrm>
        <a:off x="30442" y="2192546"/>
        <a:ext cx="5054607" cy="562726"/>
      </dsp:txXfrm>
    </dsp:sp>
    <dsp:sp modelId="{E6F680E1-2F16-45A7-8FAD-59B229773176}">
      <dsp:nvSpPr>
        <dsp:cNvPr id="0" name=""/>
        <dsp:cNvSpPr/>
      </dsp:nvSpPr>
      <dsp:spPr>
        <a:xfrm>
          <a:off x="0" y="2860594"/>
          <a:ext cx="5115491" cy="623610"/>
        </a:xfrm>
        <a:prstGeom prst="round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Data Storage -  MongoDB</a:t>
          </a:r>
          <a:endParaRPr lang="en-US" sz="2600" kern="1200"/>
        </a:p>
      </dsp:txBody>
      <dsp:txXfrm>
        <a:off x="30442" y="2891036"/>
        <a:ext cx="5054607" cy="562726"/>
      </dsp:txXfrm>
    </dsp:sp>
    <dsp:sp modelId="{CA784061-C2D1-4397-BDB2-A39E9991B48C}">
      <dsp:nvSpPr>
        <dsp:cNvPr id="0" name=""/>
        <dsp:cNvSpPr/>
      </dsp:nvSpPr>
      <dsp:spPr>
        <a:xfrm>
          <a:off x="0" y="3559084"/>
          <a:ext cx="5115491" cy="623610"/>
        </a:xfrm>
        <a:prstGeom prst="roundRect">
          <a:avLst/>
        </a:prstGeom>
        <a:solidFill>
          <a:schemeClr val="accent2">
            <a:hueOff val="32532"/>
            <a:satOff val="-22397"/>
            <a:lumOff val="-57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Data Transformation - Spark</a:t>
          </a:r>
          <a:endParaRPr lang="en-US" sz="2600" kern="1200" dirty="0"/>
        </a:p>
      </dsp:txBody>
      <dsp:txXfrm>
        <a:off x="30442" y="3589526"/>
        <a:ext cx="5054607" cy="562726"/>
      </dsp:txXfrm>
    </dsp:sp>
    <dsp:sp modelId="{F8C82CFE-6A53-414A-A0E5-B818405650E3}">
      <dsp:nvSpPr>
        <dsp:cNvPr id="0" name=""/>
        <dsp:cNvSpPr/>
      </dsp:nvSpPr>
      <dsp:spPr>
        <a:xfrm>
          <a:off x="0" y="4257574"/>
          <a:ext cx="5115491" cy="62361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Data Visualization- Zeppelin</a:t>
          </a:r>
          <a:endParaRPr lang="en-US" sz="2600" kern="1200" dirty="0"/>
        </a:p>
      </dsp:txBody>
      <dsp:txXfrm>
        <a:off x="30442" y="4288016"/>
        <a:ext cx="5054607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0C439-DC15-48E3-B889-24D015BFB342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00972-27D4-49B6-9609-43E8B5A2DA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88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0972-27D4-49B6-9609-43E8B5A2DAE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56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sdgsgsgsgs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0972-27D4-49B6-9609-43E8B5A2DAE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43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0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46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99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88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5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94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741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609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42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790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7A37D6B-23B6-470F-8FA4-2CAA1D061C4B}" type="datetimeFigureOut">
              <a:rPr lang="en-CA" smtClean="0"/>
              <a:t>2020-04-16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D601FF1-6C6E-42CE-A561-7DCA0AB9F3BF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4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D7FD-BB84-43F2-BCC3-54D712800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24A6A-3AEC-4277-952A-80AAEEACB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87357FE9-55EB-401F-99A1-085218F88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" y="-457200"/>
            <a:ext cx="1216549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F8CCD-38C4-48C6-9A94-8C2EF0F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118" y="4661837"/>
            <a:ext cx="3095625" cy="15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6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t="-2000" r="8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F1CC08-C9C5-4F4B-BC5A-445240035EAF}"/>
              </a:ext>
            </a:extLst>
          </p:cNvPr>
          <p:cNvSpPr/>
          <p:nvPr/>
        </p:nvSpPr>
        <p:spPr>
          <a:xfrm>
            <a:off x="377223" y="185195"/>
            <a:ext cx="452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</a:rPr>
              <a:t>DATA STORAGE</a:t>
            </a:r>
            <a:endParaRPr lang="en-CA" sz="5400" b="1" cap="none" spc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040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4017D-251A-4888-8900-9F361712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180"/>
            <a:ext cx="7172325" cy="2381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F503FB-EA02-4BB0-8FBA-7243E4F285DF}"/>
              </a:ext>
            </a:extLst>
          </p:cNvPr>
          <p:cNvSpPr/>
          <p:nvPr/>
        </p:nvSpPr>
        <p:spPr>
          <a:xfrm>
            <a:off x="3363491" y="196770"/>
            <a:ext cx="452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</a:rPr>
              <a:t>DATA STORAGE</a:t>
            </a:r>
            <a:endParaRPr lang="en-CA" sz="5400" b="1" cap="none" spc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3108D-CEAC-4876-86D5-E8CB21040099}"/>
              </a:ext>
            </a:extLst>
          </p:cNvPr>
          <p:cNvSpPr txBox="1"/>
          <p:nvPr/>
        </p:nvSpPr>
        <p:spPr>
          <a:xfrm>
            <a:off x="7172325" y="1841273"/>
            <a:ext cx="4710895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2060"/>
                </a:solidFill>
              </a:rPr>
              <a:t>Data is imported into </a:t>
            </a:r>
            <a:r>
              <a:rPr lang="en-CA" sz="2400" dirty="0" err="1">
                <a:solidFill>
                  <a:srgbClr val="002060"/>
                </a:solidFill>
              </a:rPr>
              <a:t>Mongodb</a:t>
            </a:r>
            <a:r>
              <a:rPr lang="en-CA" sz="2400" dirty="0">
                <a:solidFill>
                  <a:srgbClr val="002060"/>
                </a:solidFill>
              </a:rPr>
              <a:t> collection from HDFS.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00206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2060"/>
                </a:solidFill>
              </a:rPr>
              <a:t>Mongo-Spark connector is used to push data into </a:t>
            </a:r>
            <a:r>
              <a:rPr lang="en-CA" sz="2400" dirty="0" err="1">
                <a:solidFill>
                  <a:srgbClr val="002060"/>
                </a:solidFill>
              </a:rPr>
              <a:t>Mongodb</a:t>
            </a:r>
            <a:r>
              <a:rPr lang="en-CA" sz="24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97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78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61A1B-3DA9-44C9-B908-01BCB947A8C9}"/>
              </a:ext>
            </a:extLst>
          </p:cNvPr>
          <p:cNvSpPr/>
          <p:nvPr/>
        </p:nvSpPr>
        <p:spPr>
          <a:xfrm>
            <a:off x="3217024" y="150471"/>
            <a:ext cx="662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Spark-Hive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9C140-FBCD-4CFF-9D28-A17DFD4EA249}"/>
              </a:ext>
            </a:extLst>
          </p:cNvPr>
          <p:cNvSpPr txBox="1"/>
          <p:nvPr/>
        </p:nvSpPr>
        <p:spPr>
          <a:xfrm>
            <a:off x="2453833" y="1304796"/>
            <a:ext cx="9173949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Data from MongoDB is dumped into Hive Tables.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Transformations are applied on unstructured data.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Pyspark is used to enable Hive support and import data.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Hive Tables data is used for data analysis.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84693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1A3D15-6C71-4A8E-8527-6BDB22C1D4F3}"/>
              </a:ext>
            </a:extLst>
          </p:cNvPr>
          <p:cNvSpPr/>
          <p:nvPr/>
        </p:nvSpPr>
        <p:spPr>
          <a:xfrm>
            <a:off x="5450174" y="5359078"/>
            <a:ext cx="62325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538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2A78-8559-46F9-ABA4-423136836EED}"/>
              </a:ext>
            </a:extLst>
          </p:cNvPr>
          <p:cNvSpPr/>
          <p:nvPr/>
        </p:nvSpPr>
        <p:spPr>
          <a:xfrm>
            <a:off x="1253264" y="-46299"/>
            <a:ext cx="9438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DATA VISUALIZATION - ZEPPELIN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6E880-06E7-495A-9E72-D13D4240AD8E}"/>
              </a:ext>
            </a:extLst>
          </p:cNvPr>
          <p:cNvSpPr txBox="1"/>
          <p:nvPr/>
        </p:nvSpPr>
        <p:spPr>
          <a:xfrm>
            <a:off x="5972537" y="1494826"/>
            <a:ext cx="598025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Apache Zeppelin notebook on Hortonworks is used for data analysis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Statistical analysis is made from Hive tables using Spark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Visualization is achieved using Pyspark with Hive tables data.</a:t>
            </a:r>
          </a:p>
        </p:txBody>
      </p:sp>
    </p:spTree>
    <p:extLst>
      <p:ext uri="{BB962C8B-B14F-4D97-AF65-F5344CB8AC3E}">
        <p14:creationId xmlns:p14="http://schemas.microsoft.com/office/powerpoint/2010/main" val="1820034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F5A6A-EA5F-431D-AC22-144F6AFDE9BB}"/>
              </a:ext>
            </a:extLst>
          </p:cNvPr>
          <p:cNvSpPr/>
          <p:nvPr/>
        </p:nvSpPr>
        <p:spPr>
          <a:xfrm>
            <a:off x="6442618" y="509286"/>
            <a:ext cx="44589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80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STAY SAFE</a:t>
            </a:r>
          </a:p>
        </p:txBody>
      </p:sp>
    </p:spTree>
    <p:extLst>
      <p:ext uri="{BB962C8B-B14F-4D97-AF65-F5344CB8AC3E}">
        <p14:creationId xmlns:p14="http://schemas.microsoft.com/office/powerpoint/2010/main" val="71091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58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C96C-5508-4E6B-9E83-E3B8B262F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4" y="2023239"/>
            <a:ext cx="3659777" cy="2820908"/>
          </a:xfrm>
        </p:spPr>
        <p:txBody>
          <a:bodyPr>
            <a:normAutofit/>
          </a:bodyPr>
          <a:lstStyle/>
          <a:p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399070E-B6D5-42B3-A3F2-D60C2C885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066619"/>
              </p:ext>
            </p:extLst>
          </p:nvPr>
        </p:nvGraphicFramePr>
        <p:xfrm>
          <a:off x="6091239" y="955653"/>
          <a:ext cx="5115491" cy="4947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5890E0FC-AE89-497E-8068-94A0AC7F71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9" y="2023239"/>
            <a:ext cx="4059127" cy="28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E3E4F-4914-4379-97F1-CD95F78452B7}"/>
              </a:ext>
            </a:extLst>
          </p:cNvPr>
          <p:cNvSpPr/>
          <p:nvPr/>
        </p:nvSpPr>
        <p:spPr>
          <a:xfrm>
            <a:off x="0" y="5428640"/>
            <a:ext cx="4730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cap="none" spc="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4803"/>
                </a:solidFill>
                <a:effectLst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4620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0C28DA-695E-498D-B1A0-4CDB848C02C3}"/>
              </a:ext>
            </a:extLst>
          </p:cNvPr>
          <p:cNvSpPr/>
          <p:nvPr/>
        </p:nvSpPr>
        <p:spPr>
          <a:xfrm>
            <a:off x="4092625" y="181570"/>
            <a:ext cx="4204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cap="none" spc="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  <a:effectLst/>
              </a:rPr>
              <a:t>DESIGN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EEDF2-695E-4335-889B-8D42B985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888" y="1104900"/>
            <a:ext cx="7512909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80D2B-C78D-4430-ABAD-1901022A70F3}"/>
              </a:ext>
            </a:extLst>
          </p:cNvPr>
          <p:cNvSpPr/>
          <p:nvPr/>
        </p:nvSpPr>
        <p:spPr>
          <a:xfrm>
            <a:off x="254943" y="5232542"/>
            <a:ext cx="55229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cap="none" spc="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  <a:effectLst/>
              </a:rPr>
              <a:t>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53811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29C5F8-3768-4D9F-844F-4C6410FD0410}"/>
              </a:ext>
            </a:extLst>
          </p:cNvPr>
          <p:cNvSpPr/>
          <p:nvPr/>
        </p:nvSpPr>
        <p:spPr>
          <a:xfrm>
            <a:off x="3883518" y="105371"/>
            <a:ext cx="693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</a:rPr>
              <a:t>OVERVIEW OF DATASET</a:t>
            </a:r>
            <a:endParaRPr lang="en-CA" sz="5400" b="1" cap="none" spc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FA06F-3056-4269-ABAE-133FEF6E5B23}"/>
              </a:ext>
            </a:extLst>
          </p:cNvPr>
          <p:cNvSpPr txBox="1"/>
          <p:nvPr/>
        </p:nvSpPr>
        <p:spPr>
          <a:xfrm>
            <a:off x="6912429" y="1306286"/>
            <a:ext cx="466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7A561-EDA9-4690-BC69-AB90C70295E2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3F9-90EC-428D-AAD0-188B0B3BA626}"/>
              </a:ext>
            </a:extLst>
          </p:cNvPr>
          <p:cNvSpPr txBox="1"/>
          <p:nvPr/>
        </p:nvSpPr>
        <p:spPr>
          <a:xfrm>
            <a:off x="6232124" y="1028701"/>
            <a:ext cx="58237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2060"/>
                </a:solidFill>
              </a:rPr>
              <a:t>COVID Tracking Project API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2060"/>
                </a:solidFill>
              </a:rPr>
              <a:t>Real time data is available for US States and territories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2060"/>
                </a:solidFill>
              </a:rPr>
              <a:t>Data is in json format.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2060"/>
                </a:solidFill>
              </a:rPr>
              <a:t>Key Attributes includes positive cases count, negative cases count, hospitalized currently, pending cases count, death count are mentioned for each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305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9BA76C-EBFC-4397-ACD8-1F75631F92A2}"/>
              </a:ext>
            </a:extLst>
          </p:cNvPr>
          <p:cNvSpPr/>
          <p:nvPr/>
        </p:nvSpPr>
        <p:spPr>
          <a:xfrm>
            <a:off x="6868914" y="92598"/>
            <a:ext cx="5022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DATA INGESTION</a:t>
            </a:r>
            <a:endParaRPr lang="en-CA" sz="5400" b="1" cap="none" spc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059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082EFF-6306-4089-AAD8-019273CDAC59}"/>
              </a:ext>
            </a:extLst>
          </p:cNvPr>
          <p:cNvSpPr/>
          <p:nvPr/>
        </p:nvSpPr>
        <p:spPr>
          <a:xfrm>
            <a:off x="3366891" y="313627"/>
            <a:ext cx="54582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</a:rPr>
              <a:t>KAFKA PRODUCER</a:t>
            </a:r>
            <a:endParaRPr lang="en-CA" sz="5400" b="1" cap="none" spc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8CF368B-F88F-4B58-9E34-2C29B2E7F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581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17AF25E-C962-40B5-876E-75A625E1D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2038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6D577-E188-4601-BBF7-29A632F4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6" y="1264239"/>
            <a:ext cx="6638925" cy="378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6D4E3-61AE-418E-BD37-85EF3C0C0C72}"/>
              </a:ext>
            </a:extLst>
          </p:cNvPr>
          <p:cNvSpPr txBox="1"/>
          <p:nvPr/>
        </p:nvSpPr>
        <p:spPr>
          <a:xfrm>
            <a:off x="6343651" y="1472470"/>
            <a:ext cx="553402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Kafka Producer is used to collect API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Real time streaming data is stored in Kafka Topic.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Kafka Producer broker is set up on Hortonworks HDP Platform to collect data from API.</a:t>
            </a:r>
            <a:endParaRPr lang="en-CA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22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401FEE-7AA8-4A2A-9945-D49E7EBC300C}"/>
              </a:ext>
            </a:extLst>
          </p:cNvPr>
          <p:cNvSpPr/>
          <p:nvPr/>
        </p:nvSpPr>
        <p:spPr>
          <a:xfrm>
            <a:off x="2753927" y="161925"/>
            <a:ext cx="5655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CA" sz="54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/>
                </a:solidFill>
              </a:rPr>
              <a:t>KAFKA CONSUMER</a:t>
            </a:r>
            <a:endParaRPr lang="en-CA" sz="5400" b="1" cap="none" spc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C1CF8-215C-4605-8076-9FCDDE9B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0" y="1557337"/>
            <a:ext cx="5695950" cy="3019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97E2F-D385-4C20-BA9C-C9857D3659A5}"/>
              </a:ext>
            </a:extLst>
          </p:cNvPr>
          <p:cNvSpPr txBox="1"/>
          <p:nvPr/>
        </p:nvSpPr>
        <p:spPr>
          <a:xfrm>
            <a:off x="6036089" y="1557337"/>
            <a:ext cx="594211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Data stored in </a:t>
            </a:r>
            <a:r>
              <a:rPr lang="en-US" sz="2400" dirty="0" err="1">
                <a:solidFill>
                  <a:srgbClr val="002060"/>
                </a:solidFill>
              </a:rPr>
              <a:t>kafka</a:t>
            </a:r>
            <a:r>
              <a:rPr lang="en-US" sz="2400" dirty="0">
                <a:solidFill>
                  <a:srgbClr val="002060"/>
                </a:solidFill>
              </a:rPr>
              <a:t> topic is consumed using Kafka Consumer Broker.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Consumed data is pushed to HDFS Storage.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Data is transformed to JSON Format output</a:t>
            </a:r>
            <a:endParaRPr lang="en-CA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511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1021</TotalTime>
  <Words>242</Words>
  <Application>Microsoft Office PowerPoint</Application>
  <PresentationFormat>Widescreen</PresentationFormat>
  <Paragraphs>45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Reddy Mandadi</dc:creator>
  <cp:lastModifiedBy>Deepak Reddy Mandadi</cp:lastModifiedBy>
  <cp:revision>59</cp:revision>
  <dcterms:created xsi:type="dcterms:W3CDTF">2020-04-15T19:39:42Z</dcterms:created>
  <dcterms:modified xsi:type="dcterms:W3CDTF">2020-04-17T03:07:11Z</dcterms:modified>
</cp:coreProperties>
</file>